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AEC2-73D5-4E72-ACD5-C1F1AB1258F9}" type="datetimeFigureOut">
              <a:rPr lang="en-US" smtClean="0"/>
              <a:t>1/27/2018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205A5-41C9-4AC2-994A-10B9F26AD3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1D8B2-8B74-43BA-9A02-87B3E83D1A9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06F8A2-6539-4F11-A8AC-CE4967D1ECF1}" type="datetimeFigureOut">
              <a:rPr lang="en-US" smtClean="0"/>
              <a:pPr/>
              <a:t>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62F6C03-DC2A-488A-89E3-3AE02012B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file:///G:\Copy%20of%20tro%20choi%20am%20nhac-lan.ppt" TargetMode="External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Audio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Desktop\nhac%20thi\1cho%20toi%20di%20lam%20mua%20voi.wav" TargetMode="External"/><Relationship Id="rId6" Type="http://schemas.openxmlformats.org/officeDocument/2006/relationships/image" Target="../media/image26.gif"/><Relationship Id="rId5" Type="http://schemas.openxmlformats.org/officeDocument/2006/relationships/image" Target="../media/image25.wmf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py of FEST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71800"/>
            <a:ext cx="167163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8" descr="Copy of FESTIV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472363" y="3124200"/>
            <a:ext cx="16716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Audio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640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19"/>
          <p:cNvSpPr>
            <a:spLocks noChangeArrowheads="1" noChangeShapeType="1" noTextEdit="1"/>
          </p:cNvSpPr>
          <p:nvPr/>
        </p:nvSpPr>
        <p:spPr bwMode="auto">
          <a:xfrm>
            <a:off x="2667000" y="2447925"/>
            <a:ext cx="411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4724400"/>
            <a:ext cx="544251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Lứa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tuổi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Mẫu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giáo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Nhỡ</a:t>
            </a:r>
            <a:r>
              <a:rPr lang="en-US" b="1" dirty="0">
                <a:solidFill>
                  <a:srgbClr val="002060"/>
                </a:solidFill>
              </a:rPr>
              <a:t> (4-5 </a:t>
            </a:r>
            <a:r>
              <a:rPr lang="en-US" b="1" dirty="0" err="1">
                <a:solidFill>
                  <a:srgbClr val="002060"/>
                </a:solidFill>
              </a:rPr>
              <a:t>tuổi</a:t>
            </a:r>
            <a:r>
              <a:rPr lang="en-US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GV: </a:t>
            </a:r>
            <a:r>
              <a:rPr lang="en-US" b="1" dirty="0" err="1">
                <a:solidFill>
                  <a:srgbClr val="002060"/>
                </a:solidFill>
              </a:rPr>
              <a:t>Phùng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Thị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Tuyết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Email: Phungthituyetvinchool@gmail.com.</a:t>
            </a:r>
          </a:p>
          <a:p>
            <a:pPr algn="ctr"/>
            <a:r>
              <a:rPr lang="en-US" b="1" dirty="0">
                <a:solidFill>
                  <a:srgbClr val="002060"/>
                </a:solidFill>
              </a:rPr>
              <a:t>SĐT: 0966445493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</a:rPr>
              <a:t>Đơn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vị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công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tác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Trường</a:t>
            </a:r>
            <a:r>
              <a:rPr lang="en-US" b="1" dirty="0">
                <a:solidFill>
                  <a:srgbClr val="002060"/>
                </a:solidFill>
              </a:rPr>
              <a:t> MN </a:t>
            </a:r>
            <a:r>
              <a:rPr lang="en-US" b="1" dirty="0" err="1">
                <a:solidFill>
                  <a:srgbClr val="002060"/>
                </a:solidFill>
              </a:rPr>
              <a:t>Gia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Thượng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</a:rPr>
              <a:t>Địa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chỉ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Tổ</a:t>
            </a:r>
            <a:r>
              <a:rPr lang="en-US" b="1" dirty="0">
                <a:solidFill>
                  <a:srgbClr val="002060"/>
                </a:solidFill>
              </a:rPr>
              <a:t> 18 – </a:t>
            </a:r>
            <a:r>
              <a:rPr lang="en-US" b="1" dirty="0" err="1">
                <a:solidFill>
                  <a:srgbClr val="002060"/>
                </a:solidFill>
              </a:rPr>
              <a:t>Ngọc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Thụy</a:t>
            </a:r>
            <a:r>
              <a:rPr lang="en-US" b="1" dirty="0">
                <a:solidFill>
                  <a:srgbClr val="002060"/>
                </a:solidFill>
              </a:rPr>
              <a:t> – Long </a:t>
            </a:r>
            <a:r>
              <a:rPr lang="en-US" b="1" dirty="0" err="1">
                <a:solidFill>
                  <a:srgbClr val="002060"/>
                </a:solidFill>
              </a:rPr>
              <a:t>Biên</a:t>
            </a:r>
            <a:r>
              <a:rPr lang="en-US" b="1" dirty="0">
                <a:solidFill>
                  <a:srgbClr val="002060"/>
                </a:solidFill>
              </a:rPr>
              <a:t> –</a:t>
            </a:r>
            <a:r>
              <a:rPr lang="en-US" b="1" dirty="0" err="1">
                <a:solidFill>
                  <a:srgbClr val="002060"/>
                </a:solidFill>
              </a:rPr>
              <a:t>Hà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Nội</a:t>
            </a:r>
            <a:endParaRPr lang="en-US" b="1" dirty="0">
              <a:solidFill>
                <a:srgbClr val="002060"/>
              </a:solidFill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</a:rPr>
              <a:t>Năm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học</a:t>
            </a:r>
            <a:r>
              <a:rPr lang="en-US" b="1" dirty="0">
                <a:solidFill>
                  <a:srgbClr val="002060"/>
                </a:solidFill>
              </a:rPr>
              <a:t>: 2017 -2018</a:t>
            </a:r>
          </a:p>
          <a:p>
            <a:pPr algn="ctr"/>
            <a:endParaRPr lang="en-US" b="1" dirty="0">
              <a:solidFill>
                <a:srgbClr val="002060"/>
              </a:solidFill>
            </a:endParaRPr>
          </a:p>
          <a:p>
            <a:pPr algn="ctr"/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11491" y="76200"/>
            <a:ext cx="545610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+mj-lt"/>
              </a:rPr>
              <a:t>TRƯỜNG MẦM NON GIA THƯỢNG</a:t>
            </a:r>
          </a:p>
        </p:txBody>
      </p:sp>
      <p:pic>
        <p:nvPicPr>
          <p:cNvPr id="11" name="Picture 2" descr="C:\Users\Welcome\Desktop\LOGO MNG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762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9">
            <a:hlinkClick r:id="rId8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2590800" y="3276600"/>
            <a:ext cx="4267200" cy="1066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So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sánh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chiều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rộng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đối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tượng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6"/>
                </p:tgtEl>
              </p:cMediaNode>
            </p:audio>
          </p:childTnLst>
        </p:cTn>
      </p:par>
    </p:tnLst>
    <p:bldLst>
      <p:bldP spid="9" grpId="0"/>
      <p:bldP spid="10" grpId="0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2" t="4925" r="24690" b="4925"/>
          <a:stretch/>
        </p:blipFill>
        <p:spPr>
          <a:xfrm>
            <a:off x="4768946" y="1143000"/>
            <a:ext cx="4089351" cy="37351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"/>
            <a:ext cx="8229600" cy="7603588"/>
          </a:xfrm>
        </p:spPr>
        <p:txBody>
          <a:bodyPr>
            <a:normAutofit/>
          </a:bodyPr>
          <a:lstStyle/>
          <a:p>
            <a:r>
              <a:rPr lang="vi-VN" dirty="0"/>
              <a:t>- Hai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nơ</a:t>
            </a:r>
            <a:r>
              <a:rPr lang="en-US" dirty="0" smtClean="0"/>
              <a:t> </a:t>
            </a:r>
            <a:r>
              <a:rPr lang="vi-VN" dirty="0" smtClean="0"/>
              <a:t>này </a:t>
            </a:r>
            <a:r>
              <a:rPr lang="vi-VN" dirty="0"/>
              <a:t>thế nào với nhau? Vì sao</a:t>
            </a:r>
            <a:r>
              <a:rPr lang="vi-VN" dirty="0" smtClean="0"/>
              <a:t>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vi-VN" dirty="0"/>
              <a:t/>
            </a:r>
            <a:br>
              <a:rPr lang="vi-VN" dirty="0"/>
            </a:br>
            <a:r>
              <a:rPr lang="vi-VN" dirty="0"/>
              <a:t>- Cô chốt lại: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nơ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cúc</a:t>
            </a:r>
            <a:r>
              <a:rPr lang="en-US" dirty="0" smtClean="0"/>
              <a:t> </a:t>
            </a:r>
            <a:r>
              <a:rPr lang="vi-VN" dirty="0" smtClean="0"/>
              <a:t>và </a:t>
            </a:r>
            <a:r>
              <a:rPr lang="en-US" dirty="0" err="1" smtClean="0"/>
              <a:t>băng</a:t>
            </a:r>
            <a:r>
              <a:rPr lang="en-US" dirty="0" smtClean="0"/>
              <a:t> </a:t>
            </a:r>
            <a:r>
              <a:rPr lang="en-US" dirty="0" err="1" smtClean="0"/>
              <a:t>nơ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/>
              <a:t> </a:t>
            </a:r>
            <a:r>
              <a:rPr lang="vi-VN" dirty="0" smtClean="0"/>
              <a:t>có </a:t>
            </a:r>
            <a:r>
              <a:rPr lang="vi-VN" dirty="0"/>
              <a:t>chiều rộng bằng nhau.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24098"/>
            <a:ext cx="3803650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55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1.3691E-6 L 0.48403 -0.021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-10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628358"/>
            <a:ext cx="8229600" cy="66821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400" b="1" dirty="0" err="1" smtClean="0">
                <a:solidFill>
                  <a:srgbClr val="FF0000"/>
                </a:solidFill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</a:rPr>
              <a:t> 3: </a:t>
            </a:r>
            <a:r>
              <a:rPr lang="vi-VN" sz="2400" b="1" dirty="0" smtClean="0">
                <a:solidFill>
                  <a:srgbClr val="FF0000"/>
                </a:solidFill>
              </a:rPr>
              <a:t>Dạy trẻ so sánh chiều rộng hai đối tượng:</a:t>
            </a:r>
            <a:br>
              <a:rPr lang="vi-VN" sz="2400" b="1" dirty="0" smtClean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vi-VN" sz="2000" dirty="0" smtClean="0"/>
              <a:t>- </a:t>
            </a:r>
            <a:r>
              <a:rPr lang="vi-VN" sz="2000" dirty="0"/>
              <a:t>Cho trẻ lấy rổ đồ chơi và gọi tên những đồ dùng trong rổ .</a:t>
            </a:r>
            <a:r>
              <a:rPr lang="vi-VN" sz="2000" dirty="0" smtClean="0"/>
              <a:t/>
            </a:r>
            <a:br>
              <a:rPr lang="vi-VN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282505"/>
            <a:ext cx="37338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0100" y="1066800"/>
            <a:ext cx="3950368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8962" y="4256649"/>
            <a:ext cx="5334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979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vi-VN" dirty="0" smtClean="0"/>
              <a:t>- Các con hãy chọn ra hai bức ảnh có chiều rộng bằng nhau để làm quà tết cho bạn búp bê.</a:t>
            </a:r>
            <a:br>
              <a:rPr lang="vi-VN" dirty="0" smtClean="0"/>
            </a:b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vi-VN" dirty="0" smtClean="0"/>
              <a:t>- Cô cho trẻ giơ bức ảnh lên, bây giờ chúng mình cùng kiểm tra lại xem có đúng hai bức ảnh này chó chiều rộng bằng nhau không nhé! ( Cô cho trẻ đặt chồng hai bức ảnh lên nhau ) </a:t>
            </a:r>
            <a:br>
              <a:rPr lang="vi-VN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364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- </a:t>
            </a:r>
            <a:r>
              <a:rPr lang="vi-VN" dirty="0">
                <a:latin typeface="+mj-lt"/>
              </a:rPr>
              <a:t>Có bức ảnh nào thừa ra không?</a:t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- Cô kết luận: 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bức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tranh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có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chiều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rộng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bằng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nhau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685800"/>
            <a:ext cx="4314092" cy="3411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5800"/>
            <a:ext cx="4343400" cy="341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64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83 -0.00416 L 0.5125 -0.004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4: </a:t>
            </a:r>
            <a:r>
              <a:rPr lang="en-US" dirty="0" err="1" smtClean="0">
                <a:solidFill>
                  <a:srgbClr val="FF0000"/>
                </a:solidFill>
              </a:rPr>
              <a:t>Trò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“</a:t>
            </a:r>
            <a:r>
              <a:rPr lang="en-US" dirty="0" err="1" smtClean="0">
                <a:solidFill>
                  <a:srgbClr val="FF0000"/>
                </a:solidFill>
              </a:rPr>
              <a:t>Tìm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lô</a:t>
            </a:r>
            <a:r>
              <a:rPr lang="en-US" dirty="0" smtClean="0"/>
              <a:t> </a:t>
            </a:r>
            <a:r>
              <a:rPr lang="en-US" dirty="0" err="1" smtClean="0"/>
              <a:t>tô</a:t>
            </a:r>
            <a:r>
              <a:rPr lang="en-US" dirty="0" smtClean="0"/>
              <a:t> 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,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kích</a:t>
            </a:r>
            <a:r>
              <a:rPr lang="en-US" dirty="0" smtClean="0"/>
              <a:t> </a:t>
            </a:r>
            <a:r>
              <a:rPr lang="en-US" dirty="0" err="1" smtClean="0"/>
              <a:t>thước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trẻ</a:t>
            </a:r>
            <a:r>
              <a:rPr lang="en-US" dirty="0" smtClean="0"/>
              <a:t>.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vòng</a:t>
            </a:r>
            <a:r>
              <a:rPr lang="en-US" dirty="0" smtClean="0"/>
              <a:t> </a:t>
            </a:r>
            <a:r>
              <a:rPr lang="en-US" dirty="0" err="1" smtClean="0"/>
              <a:t>tròn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 </a:t>
            </a:r>
            <a:r>
              <a:rPr lang="en-US" dirty="0" err="1" smtClean="0"/>
              <a:t>nền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“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xanh</a:t>
            </a:r>
            <a:r>
              <a:rPr lang="en-US" dirty="0" smtClean="0"/>
              <a:t>”.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“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,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” </a:t>
            </a:r>
            <a:r>
              <a:rPr lang="en-US" dirty="0" err="1" smtClean="0"/>
              <a:t>trẻ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chóng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cầm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chiều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bức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1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endParaRPr lang="en-US" dirty="0" smtClean="0"/>
          </a:p>
          <a:p>
            <a:r>
              <a:rPr lang="en-US" dirty="0" err="1" smtClean="0"/>
              <a:t>Luật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sai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r>
              <a:rPr lang="en-US" dirty="0" smtClean="0"/>
              <a:t> </a:t>
            </a:r>
            <a:r>
              <a:rPr lang="en-US" dirty="0" err="1" smtClean="0"/>
              <a:t>lò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02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813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Hoạt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động</a:t>
            </a:r>
            <a:r>
              <a:rPr lang="en-US" dirty="0" smtClean="0">
                <a:solidFill>
                  <a:srgbClr val="FF0000"/>
                </a:solidFill>
              </a:rPr>
              <a:t> 5: </a:t>
            </a:r>
            <a:r>
              <a:rPr lang="en-US" dirty="0" err="1" smtClean="0">
                <a:solidFill>
                  <a:srgbClr val="FF0000"/>
                </a:solidFill>
              </a:rPr>
              <a:t>Kết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thúc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thúc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696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12292" name="Picture 4" descr="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6774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Picture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087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2200" y="548798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Picture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16670" flipV="1">
            <a:off x="7229475" y="449580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Picture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980652" flipV="1">
            <a:off x="2809875" y="4581525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13" descr="Picture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237543" flipV="1">
            <a:off x="-19050" y="47625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14" descr="Picture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913162" flipV="1">
            <a:off x="7334250" y="-85725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3" name="Picture 15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657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3505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5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381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352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9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4648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0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23" name="AutoShape 23"/>
          <p:cNvSpPr>
            <a:spLocks noChangeArrowheads="1"/>
          </p:cNvSpPr>
          <p:nvPr/>
        </p:nvSpPr>
        <p:spPr bwMode="auto">
          <a:xfrm>
            <a:off x="3505200" y="42672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sp>
        <p:nvSpPr>
          <p:cNvPr id="76824" name="AutoShape 24"/>
          <p:cNvSpPr>
            <a:spLocks noChangeArrowheads="1"/>
          </p:cNvSpPr>
          <p:nvPr/>
        </p:nvSpPr>
        <p:spPr bwMode="auto">
          <a:xfrm>
            <a:off x="3429000" y="54102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sp>
        <p:nvSpPr>
          <p:cNvPr id="76825" name="AutoShape 25"/>
          <p:cNvSpPr>
            <a:spLocks noChangeArrowheads="1"/>
          </p:cNvSpPr>
          <p:nvPr/>
        </p:nvSpPr>
        <p:spPr bwMode="auto">
          <a:xfrm>
            <a:off x="6096000" y="44196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sp>
        <p:nvSpPr>
          <p:cNvPr id="76826" name="AutoShape 26"/>
          <p:cNvSpPr>
            <a:spLocks noChangeArrowheads="1"/>
          </p:cNvSpPr>
          <p:nvPr/>
        </p:nvSpPr>
        <p:spPr bwMode="auto">
          <a:xfrm>
            <a:off x="5867400" y="5715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sp>
        <p:nvSpPr>
          <p:cNvPr id="76827" name="AutoShape 27"/>
          <p:cNvSpPr>
            <a:spLocks noChangeArrowheads="1"/>
          </p:cNvSpPr>
          <p:nvPr/>
        </p:nvSpPr>
        <p:spPr bwMode="auto">
          <a:xfrm>
            <a:off x="6019800" y="685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sp>
        <p:nvSpPr>
          <p:cNvPr id="76828" name="AutoShape 28"/>
          <p:cNvSpPr>
            <a:spLocks noChangeArrowheads="1"/>
          </p:cNvSpPr>
          <p:nvPr/>
        </p:nvSpPr>
        <p:spPr bwMode="auto">
          <a:xfrm>
            <a:off x="762000" y="4648200"/>
            <a:ext cx="457200" cy="381000"/>
          </a:xfrm>
          <a:prstGeom prst="star4">
            <a:avLst>
              <a:gd name="adj" fmla="val 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sp>
        <p:nvSpPr>
          <p:cNvPr id="76829" name="AutoShape 29"/>
          <p:cNvSpPr>
            <a:spLocks noChangeArrowheads="1"/>
          </p:cNvSpPr>
          <p:nvPr/>
        </p:nvSpPr>
        <p:spPr bwMode="auto">
          <a:xfrm>
            <a:off x="2819400" y="9144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pic>
        <p:nvPicPr>
          <p:cNvPr id="12318" name="Picture 30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3429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9" name="Picture 3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3352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0" name="Picture 3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32766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33" name="AutoShape 33"/>
          <p:cNvSpPr>
            <a:spLocks noChangeArrowheads="1"/>
          </p:cNvSpPr>
          <p:nvPr/>
        </p:nvSpPr>
        <p:spPr bwMode="auto">
          <a:xfrm>
            <a:off x="4876800" y="2971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pic>
        <p:nvPicPr>
          <p:cNvPr id="12322" name="Picture 34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48600" y="4572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35" name="AutoShape 35"/>
          <p:cNvSpPr>
            <a:spLocks noChangeArrowheads="1"/>
          </p:cNvSpPr>
          <p:nvPr/>
        </p:nvSpPr>
        <p:spPr bwMode="auto">
          <a:xfrm>
            <a:off x="7391400" y="4191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pic>
        <p:nvPicPr>
          <p:cNvPr id="12324" name="Picture 36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62200" y="2362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5" name="Picture 37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34290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38" name="AutoShape 38"/>
          <p:cNvSpPr>
            <a:spLocks noChangeArrowheads="1"/>
          </p:cNvSpPr>
          <p:nvPr/>
        </p:nvSpPr>
        <p:spPr bwMode="auto">
          <a:xfrm>
            <a:off x="3200400" y="30480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pic>
        <p:nvPicPr>
          <p:cNvPr id="12327" name="Picture 3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28" name="Picture 40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066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41" name="AutoShape 41"/>
          <p:cNvSpPr>
            <a:spLocks noChangeArrowheads="1"/>
          </p:cNvSpPr>
          <p:nvPr/>
        </p:nvSpPr>
        <p:spPr bwMode="auto">
          <a:xfrm>
            <a:off x="4267200" y="685800"/>
            <a:ext cx="457200" cy="3810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cs typeface="Arial" charset="0"/>
            </a:endParaRPr>
          </a:p>
        </p:txBody>
      </p:sp>
      <p:sp>
        <p:nvSpPr>
          <p:cNvPr id="12330" name="AutoShape 42"/>
          <p:cNvSpPr>
            <a:spLocks noChangeArrowheads="1"/>
          </p:cNvSpPr>
          <p:nvPr/>
        </p:nvSpPr>
        <p:spPr bwMode="auto">
          <a:xfrm>
            <a:off x="762000" y="0"/>
            <a:ext cx="8153400" cy="41910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6843" name="WordArt 43"/>
          <p:cNvSpPr>
            <a:spLocks noChangeArrowheads="1" noChangeShapeType="1" noTextEdit="1"/>
          </p:cNvSpPr>
          <p:nvPr/>
        </p:nvSpPr>
        <p:spPr bwMode="auto">
          <a:xfrm>
            <a:off x="1752600" y="914400"/>
            <a:ext cx="64008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cô mạnh khỏe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  <a:p>
            <a:pPr algn="ctr">
              <a:defRPr/>
            </a:pPr>
            <a:r>
              <a:rPr lang="vi-VN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j-lt"/>
              </a:rPr>
              <a:t>Chúc các bé chăm ngoan</a:t>
            </a:r>
            <a:endParaRPr lang="vi-VN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bg2">
                  <a:lumMod val="10000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76844" name="1cho toi di lam mua v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962400"/>
            <a:ext cx="1143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6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76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34765" fill="hold"/>
                                        <p:tgtEl>
                                          <p:spTgt spid="76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44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844"/>
                </p:tgtEl>
              </p:cMediaNode>
            </p:audio>
          </p:childTnLst>
        </p:cTn>
      </p:par>
    </p:tnLst>
    <p:bldLst>
      <p:bldP spid="76823" grpId="0" animBg="1"/>
      <p:bldP spid="76824" grpId="0" animBg="1"/>
      <p:bldP spid="76825" grpId="0" animBg="1"/>
      <p:bldP spid="76826" grpId="0" animBg="1"/>
      <p:bldP spid="76827" grpId="0" animBg="1"/>
      <p:bldP spid="76828" grpId="0" animBg="1"/>
      <p:bldP spid="76829" grpId="0" animBg="1"/>
      <p:bldP spid="76833" grpId="0" animBg="1"/>
      <p:bldP spid="76835" grpId="0" animBg="1"/>
      <p:bldP spid="76838" grpId="0" animBg="1"/>
      <p:bldP spid="768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vi-VN" dirty="0" smtClean="0"/>
              <a:t>I</a:t>
            </a:r>
            <a:r>
              <a:rPr lang="vi-VN" dirty="0"/>
              <a:t>.</a:t>
            </a:r>
            <a:r>
              <a:rPr lang="en-US" dirty="0"/>
              <a:t> M</a:t>
            </a:r>
            <a:r>
              <a:rPr lang="vi-VN" dirty="0"/>
              <a:t>ục đích yêu cầu:</a:t>
            </a:r>
            <a:br>
              <a:rPr lang="vi-VN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1</a:t>
            </a:r>
            <a:r>
              <a:rPr lang="vi-VN" dirty="0">
                <a:solidFill>
                  <a:srgbClr val="FF0000"/>
                </a:solidFill>
              </a:rPr>
              <a:t>. Kiến thức: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Trẻ biết so sánh, phân biệt sự giống và </a:t>
            </a:r>
            <a:r>
              <a:rPr lang="vi-VN" dirty="0" smtClean="0"/>
              <a:t>kh</a:t>
            </a:r>
            <a:r>
              <a:rPr lang="en-US" dirty="0" err="1" smtClean="0"/>
              <a:t>ác</a:t>
            </a:r>
            <a:r>
              <a:rPr lang="en-US" dirty="0" smtClean="0"/>
              <a:t> </a:t>
            </a:r>
            <a:r>
              <a:rPr lang="vi-VN" dirty="0" smtClean="0"/>
              <a:t>nhau </a:t>
            </a:r>
            <a:r>
              <a:rPr lang="vi-VN" dirty="0"/>
              <a:t>giữa chiều rộng của hai đối tượng.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Trẻ biết một số loại cây xanh.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Phát triển khả năng tư duy, quan sát.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>
                <a:solidFill>
                  <a:srgbClr val="FF0000"/>
                </a:solidFill>
              </a:rPr>
              <a:t>2. </a:t>
            </a:r>
            <a:r>
              <a:rPr lang="en-US" dirty="0" err="1" smtClean="0">
                <a:solidFill>
                  <a:srgbClr val="FF0000"/>
                </a:solidFill>
              </a:rPr>
              <a:t>Kỹ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năng</a:t>
            </a:r>
            <a:r>
              <a:rPr lang="vi-VN" dirty="0">
                <a:solidFill>
                  <a:srgbClr val="FF0000"/>
                </a:solidFill>
              </a:rPr>
              <a:t>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Luyện kĩ năng so sánh rộng - hẹp.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Phát triển tư duy lo gic cho trẻ, phát triển khả năng quan sát, so sánh.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>
                <a:solidFill>
                  <a:srgbClr val="FF0000"/>
                </a:solidFill>
              </a:rPr>
              <a:t>3. Thái độ: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Trẻ yêu quí biết bảo vệ cây xanh.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Biết nghe và làm theo hiệu lệnh của cô giáo.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74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II</a:t>
            </a:r>
            <a:r>
              <a:rPr lang="vi-VN" dirty="0" smtClean="0"/>
              <a:t>. Chuẩn bị: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 Một số bức ảnh về cây xanh.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 Nhạc bài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“E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m yêu cây xanh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 Một số side trình chiếu trên máy vi tính.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r>
              <a:rPr lang="vi-VN" dirty="0">
                <a:latin typeface="Times New Roman" pitchFamily="18" charset="0"/>
                <a:cs typeface="Times New Roman" pitchFamily="18" charset="0"/>
              </a:rPr>
              <a:t>- Hình ảnh trò chơi trên máy vi tính.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dirty="0" err="1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2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8147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III, </a:t>
            </a:r>
            <a:r>
              <a:rPr lang="en-US" dirty="0" err="1" smtClean="0"/>
              <a:t>Tiến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dirty="0">
                <a:latin typeface="Times New Roman" pitchFamily="18" charset="0"/>
                <a:cs typeface="Times New Roman" pitchFamily="18" charset="0"/>
              </a:rPr>
              <a:t>- Cô cho trẻ xem trình chiếu một số hình ảnh về cây xanh trên máy tính.</a:t>
            </a:r>
            <a:br>
              <a:rPr lang="vi-VN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200" y="2253175"/>
            <a:ext cx="367665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529" y="2805625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9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5792"/>
            <a:ext cx="4572000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33800"/>
            <a:ext cx="45720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1733" y="3821000"/>
            <a:ext cx="4547701" cy="3045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60716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1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Cô trò chuyện cùng trẻ: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Chúng mình vừa xem gì?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+ Có những loại cây gì trên màn hình?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Cô giáo dục trẻ yêu quí bảo vệ cây xanh.</a:t>
            </a:r>
            <a:br>
              <a:rPr lang="vi-VN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Hôm nay cô và các con cùng chơi trò chơi về những bức ảnh về cây xanh nhé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571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/>
            </a:r>
            <a:br>
              <a:rPr lang="en-US" sz="3100" dirty="0" smtClean="0">
                <a:solidFill>
                  <a:srgbClr val="FF0000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/>
            </a:r>
            <a:br>
              <a:rPr lang="en-US" sz="3100" dirty="0">
                <a:solidFill>
                  <a:srgbClr val="FF0000"/>
                </a:solidFill>
              </a:rPr>
            </a:br>
            <a:r>
              <a:rPr lang="en-US" sz="2700" b="1" dirty="0" err="1" smtClean="0">
                <a:solidFill>
                  <a:srgbClr val="FF0000"/>
                </a:solidFill>
              </a:rPr>
              <a:t>Hoạt</a:t>
            </a:r>
            <a:r>
              <a:rPr lang="en-US" sz="2700" b="1" dirty="0" smtClean="0">
                <a:solidFill>
                  <a:srgbClr val="FF0000"/>
                </a:solidFill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</a:rPr>
              <a:t>động</a:t>
            </a:r>
            <a:r>
              <a:rPr lang="en-US" sz="2700" b="1" dirty="0" smtClean="0">
                <a:solidFill>
                  <a:srgbClr val="FF0000"/>
                </a:solidFill>
              </a:rPr>
              <a:t> 2:</a:t>
            </a:r>
            <a:r>
              <a:rPr lang="vi-VN" sz="2700" b="1" dirty="0" smtClean="0">
                <a:solidFill>
                  <a:srgbClr val="FF0000"/>
                </a:solidFill>
              </a:rPr>
              <a:t> . Ôn tập nhận biết sự giống nhau và khác nhau rõ nét về chiều rộng của hai đối tượng:</a:t>
            </a:r>
            <a:br>
              <a:rPr lang="vi-VN" sz="2700" b="1" dirty="0" smtClean="0">
                <a:solidFill>
                  <a:srgbClr val="FF0000"/>
                </a:solidFill>
              </a:rPr>
            </a:b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-</a:t>
            </a:r>
            <a:r>
              <a:rPr lang="vi-VN" dirty="0" smtClean="0"/>
              <a:t>Các </a:t>
            </a:r>
            <a:r>
              <a:rPr lang="vi-VN" dirty="0"/>
              <a:t>hình ảnh của băng nơ được trình chiếu trên máy vi tính.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Cô có băng nơ hình gì đây?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Đâu là chiều dài của băng nơ?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Đâu là chiều rộng của băng nơ</a:t>
            </a:r>
            <a:r>
              <a:rPr lang="vi-VN" dirty="0" smtClean="0"/>
              <a:t>?</a:t>
            </a:r>
            <a:endParaRPr lang="en-US" dirty="0" smtClean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- Cô đưa ra tiếp hình ảnh của băng nơ khác và hỏi trẻ: 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/>
              <a:t>+ Đâu là chiều rộng của băng nơ ?</a:t>
            </a:r>
            <a:r>
              <a:rPr lang="vi-VN" dirty="0" smtClean="0"/>
              <a:t/>
            </a:r>
            <a:br>
              <a:rPr lang="vi-VN" dirty="0" smtClean="0"/>
            </a:br>
            <a:r>
              <a:rPr lang="vi-VN" dirty="0" smtClean="0"/>
              <a:t/>
            </a:r>
            <a:br>
              <a:rPr lang="vi-VN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2057400"/>
            <a:ext cx="5480538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6" t="18141" r="16089" b="17243"/>
          <a:stretch/>
        </p:blipFill>
        <p:spPr>
          <a:xfrm>
            <a:off x="1676400" y="5410200"/>
            <a:ext cx="2743200" cy="13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33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800" dirty="0">
                <a:latin typeface="+mj-lt"/>
              </a:rPr>
              <a:t>+ Hai băng nơ này có chiểu rộng bằng nhau không?</a:t>
            </a:r>
            <a:br>
              <a:rPr lang="vi-VN" sz="2800" dirty="0">
                <a:latin typeface="+mj-lt"/>
              </a:rPr>
            </a:br>
            <a:r>
              <a:rPr lang="vi-VN" sz="2800" dirty="0">
                <a:latin typeface="+mj-lt"/>
              </a:rPr>
              <a:t>- Cô chồng hai băng nơ lên nhau</a:t>
            </a:r>
            <a:r>
              <a:rPr lang="vi-VN" dirty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/>
            </a:r>
            <a:br>
              <a:rPr lang="vi-VN" dirty="0">
                <a:latin typeface="+mj-lt"/>
              </a:rPr>
            </a:br>
            <a:r>
              <a:rPr lang="vi-VN" dirty="0">
                <a:latin typeface="+mj-lt"/>
              </a:rPr>
              <a:t>- Vì sao con biết hai băng nơ này có chiều rộng không bằng nhau? ( Vì băng nơ </a:t>
            </a:r>
            <a:r>
              <a:rPr lang="en-US" dirty="0" err="1">
                <a:latin typeface="+mj-lt"/>
              </a:rPr>
              <a:t>màu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xanh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thừa ra so với băng nơ </a:t>
            </a:r>
            <a:r>
              <a:rPr lang="en-US" dirty="0" err="1">
                <a:latin typeface="+mj-lt"/>
              </a:rPr>
              <a:t>màu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đỏ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dirty="0">
                <a:latin typeface="+mj-lt"/>
              </a:rPr>
              <a:t>.)</a:t>
            </a:r>
            <a:endParaRPr lang="en-US" dirty="0">
              <a:latin typeface="+mj-lt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0567" y="1609578"/>
            <a:ext cx="5480538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26" t="18141" r="18716" b="17243"/>
          <a:stretch/>
        </p:blipFill>
        <p:spPr>
          <a:xfrm>
            <a:off x="152400" y="2541563"/>
            <a:ext cx="2633003" cy="13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368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63 -0.03469 L -0.38229 -0.04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+mj-lt"/>
              </a:rPr>
              <a:t>- Cô cất băng nơ hình </a:t>
            </a:r>
            <a:r>
              <a:rPr lang="en-US" dirty="0" err="1">
                <a:latin typeface="+mj-lt"/>
              </a:rPr>
              <a:t>màu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xanh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màu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đỏ</a:t>
            </a:r>
            <a:r>
              <a:rPr lang="en-US" dirty="0">
                <a:latin typeface="+mj-lt"/>
              </a:rPr>
              <a:t> </a:t>
            </a:r>
            <a:r>
              <a:rPr lang="vi-VN" dirty="0">
                <a:latin typeface="+mj-lt"/>
              </a:rPr>
              <a:t>đi, và </a:t>
            </a:r>
            <a:r>
              <a:rPr lang="en-US" dirty="0" err="1">
                <a:latin typeface="+mj-lt"/>
              </a:rPr>
              <a:t>đưa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băng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hình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hồng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và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hoa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cúc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ra.</a:t>
            </a:r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84" t="2051" r="7230" b="2975"/>
          <a:stretch/>
        </p:blipFill>
        <p:spPr>
          <a:xfrm>
            <a:off x="5029200" y="2214488"/>
            <a:ext cx="3802658" cy="37351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682" t="4925" r="24690" b="4925"/>
          <a:stretch/>
        </p:blipFill>
        <p:spPr>
          <a:xfrm>
            <a:off x="87614" y="2208626"/>
            <a:ext cx="4375053" cy="373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378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357</Words>
  <Application>Microsoft Office PowerPoint</Application>
  <PresentationFormat>On-screen Show (4:3)</PresentationFormat>
  <Paragraphs>82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Slide 1</vt:lpstr>
      <vt:lpstr>                      I. Mục đích yêu cầu: </vt:lpstr>
      <vt:lpstr>II. Chuẩn bị:</vt:lpstr>
      <vt:lpstr> III, Tiến hành hoạt động</vt:lpstr>
      <vt:lpstr>Slide 5</vt:lpstr>
      <vt:lpstr>Slide 6</vt:lpstr>
      <vt:lpstr>            Hoạt động 2: . Ôn tập nhận biết sự giống nhau và khác nhau rõ nét về chiều rộng của hai đối tượng: </vt:lpstr>
      <vt:lpstr>Slide 8</vt:lpstr>
      <vt:lpstr>Slide 9</vt:lpstr>
      <vt:lpstr>Slide 10</vt:lpstr>
      <vt:lpstr>   Hoạt động 3: Dạy trẻ so sánh chiều rộng hai đối tượng: </vt:lpstr>
      <vt:lpstr>Slide 12</vt:lpstr>
      <vt:lpstr>Slide 13</vt:lpstr>
      <vt:lpstr>Hoạt động 4: Trò chơi “Tìm bạn”</vt:lpstr>
      <vt:lpstr>    Hoạt động 5: Kết thúc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SỞ GIÁO DỤC VÀ ĐÀO TẠO TỈNH THÁI NGUYÊN TRƯỜNG MẦM NON QUANG TRUNG</dc:title>
  <dc:creator>Admin</dc:creator>
  <cp:lastModifiedBy>Welcome</cp:lastModifiedBy>
  <cp:revision>14</cp:revision>
  <dcterms:created xsi:type="dcterms:W3CDTF">2016-12-22T23:57:40Z</dcterms:created>
  <dcterms:modified xsi:type="dcterms:W3CDTF">2018-01-27T07:24:41Z</dcterms:modified>
</cp:coreProperties>
</file>